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51117500" cy="32918400"/>
  <p:notesSz cx="6858000" cy="9144000"/>
  <p:embeddedFontLst>
    <p:embeddedFont>
      <p:font typeface="Archive" panose="020B0604020202020204" charset="0"/>
      <p:regular r:id="rId28"/>
    </p:embeddedFont>
    <p:embeddedFont>
      <p:font typeface="Object Sans Bold" panose="020B0604020202020204" charset="0"/>
      <p:regular r:id="rId29"/>
    </p:embeddedFont>
    <p:embeddedFont>
      <p:font typeface="Object Sans Medium" panose="020B0604020202020204" charset="0"/>
      <p:regular r:id="rId30"/>
    </p:embeddedFont>
    <p:embeddedFont>
      <p:font typeface="Object Sans Ultra-Bold" panose="020B0604020202020204" charset="0"/>
      <p:regular r:id="rId31"/>
    </p:embeddedFont>
    <p:embeddedFont>
      <p:font typeface="Telegraf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2" d="100"/>
          <a:sy n="22" d="100"/>
        </p:scale>
        <p:origin x="127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5.png"/><Relationship Id="rId9" Type="http://schemas.openxmlformats.org/officeDocument/2006/relationships/image" Target="../media/image8.png"/><Relationship Id="rId14" Type="http://schemas.openxmlformats.org/officeDocument/2006/relationships/hyperlink" Target="https://sessionize.com/app/organizer/session/19063/1064623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8.png"/><Relationship Id="rId14" Type="http://schemas.openxmlformats.org/officeDocument/2006/relationships/hyperlink" Target="https://sessionize.com/app/organizer/session/19063/1064623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8.png"/><Relationship Id="rId14" Type="http://schemas.openxmlformats.org/officeDocument/2006/relationships/hyperlink" Target="https://sessionize.com/app/organizer/session/19063/1064623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8.png"/><Relationship Id="rId14" Type="http://schemas.openxmlformats.org/officeDocument/2006/relationships/hyperlink" Target="https://sessionize.com/app/organizer/session/19063/1064623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sessionize.com/app/organizer/session/19063/1064623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2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8.png"/><Relationship Id="rId1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38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4303989" y="6708805"/>
            <a:ext cx="14085336" cy="19851382"/>
          </a:xfrm>
          <a:custGeom>
            <a:avLst/>
            <a:gdLst/>
            <a:ahLst/>
            <a:cxnLst/>
            <a:rect l="l" t="t" r="r" b="b"/>
            <a:pathLst>
              <a:path w="14085336" h="19851382">
                <a:moveTo>
                  <a:pt x="0" y="0"/>
                </a:moveTo>
                <a:lnTo>
                  <a:pt x="14085336" y="0"/>
                </a:lnTo>
                <a:lnTo>
                  <a:pt x="14085336" y="19851381"/>
                </a:lnTo>
                <a:lnTo>
                  <a:pt x="0" y="19851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2051" t="-125886" r="-129945" b="-10752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8916819" y="25880972"/>
            <a:ext cx="11320861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GISELA TORRES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7849731"/>
            <a:ext cx="25808106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Desarrolladores/DBA/Data scientists más felices y productivos con Platform Engineering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11:00am - 11:50am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1610465" y="5421923"/>
            <a:ext cx="18045246" cy="18549697"/>
          </a:xfrm>
          <a:custGeom>
            <a:avLst/>
            <a:gdLst/>
            <a:ahLst/>
            <a:cxnLst/>
            <a:rect l="l" t="t" r="r" b="b"/>
            <a:pathLst>
              <a:path w="18045246" h="18549697">
                <a:moveTo>
                  <a:pt x="0" y="0"/>
                </a:moveTo>
                <a:lnTo>
                  <a:pt x="18045246" y="0"/>
                </a:lnTo>
                <a:lnTo>
                  <a:pt x="18045246" y="18549698"/>
                </a:lnTo>
                <a:lnTo>
                  <a:pt x="0" y="18549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4" r="-1774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JOSE GÓMEZ-SELLÉS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8557648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10048168"/>
            <a:ext cx="25505258" cy="67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Scale Your Monitoring Solution With the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VictoriaMetrics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Ecosystem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 dirty="0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Sábado 22, Nov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 dirty="0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01:35pm - 02:20pm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HYPERSCALERS - SALA NEXT DIGITAL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884A3C28-9CB6-B39E-A3B8-A08B7886626F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311117" y="9410319"/>
            <a:ext cx="13035772" cy="1303577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BABB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3722210" y="0"/>
                    <a:pt x="4599534" y="503041"/>
                    <a:pt x="5074500" y="1322882"/>
                  </a:cubicBezTo>
                  <a:cubicBezTo>
                    <a:pt x="5549466" y="2142722"/>
                    <a:pt x="5549466" y="3154032"/>
                    <a:pt x="5074500" y="3973872"/>
                  </a:cubicBezTo>
                  <a:cubicBezTo>
                    <a:pt x="4599534" y="4793713"/>
                    <a:pt x="3722210" y="5296754"/>
                    <a:pt x="2774733" y="5292517"/>
                  </a:cubicBezTo>
                  <a:cubicBezTo>
                    <a:pt x="1827256" y="5296754"/>
                    <a:pt x="949932" y="4793713"/>
                    <a:pt x="474966" y="3973872"/>
                  </a:cubicBezTo>
                  <a:cubicBezTo>
                    <a:pt x="0" y="3154032"/>
                    <a:pt x="0" y="2142722"/>
                    <a:pt x="474966" y="1322882"/>
                  </a:cubicBezTo>
                  <a:cubicBezTo>
                    <a:pt x="949932" y="503041"/>
                    <a:pt x="1827256" y="0"/>
                    <a:pt x="2774733" y="4237"/>
                  </a:cubicBezTo>
                  <a:close/>
                </a:path>
              </a:pathLst>
            </a:custGeom>
            <a:blipFill>
              <a:blip r:embed="rId4"/>
              <a:stretch>
                <a:fillRect l="-3109" t="-10214" r="-4923" b="-2484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" name="Freeform 9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33429238" y="22284166"/>
            <a:ext cx="13241503" cy="268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ALEJANDRO DE LA HOZ MARTIN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429238" y="24885328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HYPERSCALERS - SALA NEXTDIGITAL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22180" y="8557648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22180" y="10048168"/>
            <a:ext cx="24172728" cy="67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De 0 a 100 con Ansible en AWX</a:t>
            </a:r>
          </a:p>
          <a:p>
            <a:pPr algn="l">
              <a:lnSpc>
                <a:spcPts val="17359"/>
              </a:lnSpc>
            </a:pPr>
            <a:endParaRPr lang="en-US" sz="14466" b="1">
              <a:solidFill>
                <a:srgbClr val="F2F2F2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11:45am - 12:30pm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78995D8-B10A-9710-E487-8557ED78B8DE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24949630" y="2212377"/>
            <a:ext cx="26171045" cy="31595773"/>
          </a:xfrm>
          <a:custGeom>
            <a:avLst/>
            <a:gdLst/>
            <a:ahLst/>
            <a:cxnLst/>
            <a:rect l="l" t="t" r="r" b="b"/>
            <a:pathLst>
              <a:path w="26171045" h="31595773">
                <a:moveTo>
                  <a:pt x="26171045" y="0"/>
                </a:moveTo>
                <a:lnTo>
                  <a:pt x="0" y="0"/>
                </a:lnTo>
                <a:lnTo>
                  <a:pt x="0" y="31595773"/>
                </a:lnTo>
                <a:lnTo>
                  <a:pt x="26171045" y="31595773"/>
                </a:lnTo>
                <a:lnTo>
                  <a:pt x="26171045" y="0"/>
                </a:lnTo>
                <a:close/>
              </a:path>
            </a:pathLst>
          </a:custGeom>
          <a:blipFill>
            <a:blip r:embed="rId4"/>
            <a:stretch>
              <a:fillRect l="-12762" r="-796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3401077" y="22627791"/>
            <a:ext cx="13241503" cy="133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DAVID REGUERA GARCIA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BSIDES MADRID - SALA NEXT DIGITAL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TALLER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7827533"/>
            <a:ext cx="25808106" cy="89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Offensive Hardware Hacking I+D+I VS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Conceptos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y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filosofía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devops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/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devsecops</a:t>
            </a:r>
            <a:endParaRPr lang="en-US" sz="14466" b="1" dirty="0">
              <a:solidFill>
                <a:srgbClr val="F2F2F2"/>
              </a:solidFill>
              <a:latin typeface="Telegraf Bold"/>
              <a:ea typeface="Telegraf Bold"/>
              <a:cs typeface="Telegraf Bold"/>
              <a:sym typeface="Telegraf Bold"/>
              <a:hlinkClick r:id="rId14" tooltip="https://sessionize.com/app/organizer/session/19063/106462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Sabado 22,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04:00pm - 06:00pm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41CA8B8-C902-1B8E-3EE3-C29D0EBBF12A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2509301" y="4968757"/>
            <a:ext cx="16349650" cy="19738602"/>
          </a:xfrm>
          <a:custGeom>
            <a:avLst/>
            <a:gdLst/>
            <a:ahLst/>
            <a:cxnLst/>
            <a:rect l="l" t="t" r="r" b="b"/>
            <a:pathLst>
              <a:path w="16349650" h="19738602">
                <a:moveTo>
                  <a:pt x="0" y="0"/>
                </a:moveTo>
                <a:lnTo>
                  <a:pt x="16349651" y="0"/>
                </a:lnTo>
                <a:lnTo>
                  <a:pt x="16349651" y="19738602"/>
                </a:lnTo>
                <a:lnTo>
                  <a:pt x="0" y="19738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63" r="-1036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CARLOS POLOP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8541000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10031520"/>
            <a:ext cx="27376008" cy="676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GCP Vulnerabilities &amp; Features of Offensive Engineers</a:t>
            </a:r>
            <a:endParaRPr lang="en-US" sz="14466" b="1" dirty="0">
              <a:solidFill>
                <a:srgbClr val="F2F2F2"/>
              </a:solidFill>
              <a:latin typeface="Telegraf Bold"/>
              <a:ea typeface="Telegraf Bold"/>
              <a:cs typeface="Telegraf Bold"/>
              <a:sym typeface="Telegraf Bold"/>
              <a:hlinkClick r:id="rId14" tooltip="https://sessionize.com/app/organizer/session/19063/106462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10:30am - 11:30am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BSIDES MADRID - SALA NEXT DIGITAL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Sabado 22, Nov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0FB433F-CF7A-F285-86B7-3BC792FC6C70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29474087" y="3223866"/>
            <a:ext cx="18049600" cy="21790918"/>
          </a:xfrm>
          <a:custGeom>
            <a:avLst/>
            <a:gdLst/>
            <a:ahLst/>
            <a:cxnLst/>
            <a:rect l="l" t="t" r="r" b="b"/>
            <a:pathLst>
              <a:path w="18049600" h="21790918">
                <a:moveTo>
                  <a:pt x="18049600" y="0"/>
                </a:moveTo>
                <a:lnTo>
                  <a:pt x="0" y="0"/>
                </a:lnTo>
                <a:lnTo>
                  <a:pt x="0" y="21790917"/>
                </a:lnTo>
                <a:lnTo>
                  <a:pt x="18049600" y="21790917"/>
                </a:lnTo>
                <a:lnTo>
                  <a:pt x="18049600" y="0"/>
                </a:lnTo>
                <a:close/>
              </a:path>
            </a:pathLst>
          </a:custGeom>
          <a:blipFill>
            <a:blip r:embed="rId4"/>
            <a:stretch>
              <a:fillRect l="-10363" r="-1036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IGNACIO DOMINGUEZ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10996449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TALLER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12235507"/>
            <a:ext cx="27376008" cy="45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Hacking CI/CD Pipelines</a:t>
            </a:r>
            <a:endParaRPr lang="en-US" sz="14466" b="1" dirty="0">
              <a:solidFill>
                <a:srgbClr val="F2F2F2"/>
              </a:solidFill>
              <a:latin typeface="Telegraf Bold"/>
              <a:ea typeface="Telegraf Bold"/>
              <a:cs typeface="Telegraf Bold"/>
              <a:sym typeface="Telegraf Bold"/>
              <a:hlinkClick r:id="rId14" tooltip="https://sessionize.com/app/organizer/session/19063/1064623"/>
            </a:endParaRPr>
          </a:p>
          <a:p>
            <a:pPr algn="l">
              <a:lnSpc>
                <a:spcPts val="17359"/>
              </a:lnSpc>
            </a:pPr>
            <a:endParaRPr lang="en-US" sz="14466" b="1" dirty="0">
              <a:solidFill>
                <a:srgbClr val="F2F2F2"/>
              </a:solidFill>
              <a:latin typeface="Telegraf Bold"/>
              <a:ea typeface="Telegraf Bold"/>
              <a:cs typeface="Telegraf Bold"/>
              <a:sym typeface="Telegraf Bold"/>
              <a:hlinkClick r:id="rId14" tooltip="https://sessionize.com/app/organizer/session/19063/106462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12:50pm - 02:10pm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Sabado 22,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BSIDES MADRID - SALA NEXT DIGITAL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E31C8CC5-39B0-E7E6-A06C-B3F212FAE08C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2661819" y="6235065"/>
            <a:ext cx="15555399" cy="18779718"/>
          </a:xfrm>
          <a:custGeom>
            <a:avLst/>
            <a:gdLst/>
            <a:ahLst/>
            <a:cxnLst/>
            <a:rect l="l" t="t" r="r" b="b"/>
            <a:pathLst>
              <a:path w="15555399" h="18779718">
                <a:moveTo>
                  <a:pt x="0" y="0"/>
                </a:moveTo>
                <a:lnTo>
                  <a:pt x="15555398" y="0"/>
                </a:lnTo>
                <a:lnTo>
                  <a:pt x="15555398" y="18779718"/>
                </a:lnTo>
                <a:lnTo>
                  <a:pt x="0" y="18779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09" b="-14209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ALBERTO LOBATO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10996449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12235507"/>
            <a:ext cx="27376008" cy="45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Ciberseguridad y OT. ¿Friends or enemies?</a:t>
            </a:r>
            <a:endParaRPr lang="en-US" sz="14466" b="1" dirty="0">
              <a:solidFill>
                <a:srgbClr val="F2F2F2"/>
              </a:solidFill>
              <a:latin typeface="Telegraf Bold"/>
              <a:ea typeface="Telegraf Bold"/>
              <a:cs typeface="Telegraf Bold"/>
              <a:sym typeface="Telegraf Bold"/>
              <a:hlinkClick r:id="rId14" tooltip="https://sessionize.com/app/organizer/session/19063/106462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02:10pm - 03:00pm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Sabado 22,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BSIDES MADRID - SALA NEXT DIGITAL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57417C0-9A69-3A52-6429-62F83A26A3D6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JUAN VICENTE HERRERA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22180" y="6588474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7827533"/>
            <a:ext cx="26225187" cy="89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Secure by Design: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Integrando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Threat Modeling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el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Ciclo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Vida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MLOps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con OpenShift AI</a:t>
            </a:r>
            <a:endParaRPr lang="en-US" sz="14466" b="1" dirty="0">
              <a:solidFill>
                <a:srgbClr val="F2F2F2"/>
              </a:solidFill>
              <a:latin typeface="Telegraf Bold"/>
              <a:ea typeface="Telegraf Bold"/>
              <a:cs typeface="Telegraf Bold"/>
              <a:sym typeface="Telegraf Bold"/>
              <a:hlinkClick r:id="rId13" tooltip="https://sessionize.com/app/organizer/session/19063/106462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11:30am - 12:20pm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33704934" y="7669304"/>
            <a:ext cx="13035772" cy="13035772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BABB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20"/>
            <p:cNvSpPr/>
            <p:nvPr/>
          </p:nvSpPr>
          <p:spPr>
            <a:xfrm flipH="1"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3722210" y="0"/>
                    <a:pt x="4599534" y="503041"/>
                    <a:pt x="5074500" y="1322882"/>
                  </a:cubicBezTo>
                  <a:cubicBezTo>
                    <a:pt x="5549466" y="2142722"/>
                    <a:pt x="5549466" y="3154032"/>
                    <a:pt x="5074500" y="3973872"/>
                  </a:cubicBezTo>
                  <a:cubicBezTo>
                    <a:pt x="4599534" y="4793713"/>
                    <a:pt x="3722210" y="5296754"/>
                    <a:pt x="2774733" y="5292517"/>
                  </a:cubicBezTo>
                  <a:cubicBezTo>
                    <a:pt x="1827256" y="5296754"/>
                    <a:pt x="949932" y="4793713"/>
                    <a:pt x="474966" y="3973872"/>
                  </a:cubicBezTo>
                  <a:cubicBezTo>
                    <a:pt x="0" y="3154032"/>
                    <a:pt x="0" y="2142722"/>
                    <a:pt x="474966" y="1322882"/>
                  </a:cubicBezTo>
                  <a:cubicBezTo>
                    <a:pt x="949932" y="503041"/>
                    <a:pt x="1827256" y="0"/>
                    <a:pt x="2774733" y="4237"/>
                  </a:cubicBezTo>
                  <a:close/>
                </a:path>
              </a:pathLst>
            </a:custGeom>
            <a:blipFill>
              <a:blip r:embed="rId14"/>
              <a:stretch>
                <a:fillRect l="-6227" t="-13892" r="-8464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BSIDES MADRID - SALA NEXT DIGITAL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Sabado 22, Nov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90132EC4-D6C6-BA37-5110-18661008FE44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JUAN VICENTE HERRERA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66648" y="12345004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14439495"/>
            <a:ext cx="26225187" cy="235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Keynote principal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 dirty="0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09:30am - 10:00am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33704934" y="7669304"/>
            <a:ext cx="13035772" cy="13035772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BABB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20"/>
            <p:cNvSpPr/>
            <p:nvPr/>
          </p:nvSpPr>
          <p:spPr>
            <a:xfrm flipH="1"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3722210" y="0"/>
                    <a:pt x="4599534" y="503041"/>
                    <a:pt x="5074500" y="1322882"/>
                  </a:cubicBezTo>
                  <a:cubicBezTo>
                    <a:pt x="5549466" y="2142722"/>
                    <a:pt x="5549466" y="3154032"/>
                    <a:pt x="5074500" y="3973872"/>
                  </a:cubicBezTo>
                  <a:cubicBezTo>
                    <a:pt x="4599534" y="4793713"/>
                    <a:pt x="3722210" y="5296754"/>
                    <a:pt x="2774733" y="5292517"/>
                  </a:cubicBezTo>
                  <a:cubicBezTo>
                    <a:pt x="1827256" y="5296754"/>
                    <a:pt x="949932" y="4793713"/>
                    <a:pt x="474966" y="3973872"/>
                  </a:cubicBezTo>
                  <a:cubicBezTo>
                    <a:pt x="0" y="3154032"/>
                    <a:pt x="0" y="2142722"/>
                    <a:pt x="474966" y="1322882"/>
                  </a:cubicBezTo>
                  <a:cubicBezTo>
                    <a:pt x="949932" y="503041"/>
                    <a:pt x="1827256" y="0"/>
                    <a:pt x="2774733" y="4237"/>
                  </a:cubicBezTo>
                  <a:close/>
                </a:path>
              </a:pathLst>
            </a:custGeom>
            <a:blipFill>
              <a:blip r:embed="rId13"/>
              <a:stretch>
                <a:fillRect l="-6227" t="-13892" r="-8464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79499774-6B9A-533C-B653-6CCA1E283299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29474087" y="1045010"/>
            <a:ext cx="22664393" cy="31942404"/>
          </a:xfrm>
          <a:custGeom>
            <a:avLst/>
            <a:gdLst/>
            <a:ahLst/>
            <a:cxnLst/>
            <a:rect l="l" t="t" r="r" b="b"/>
            <a:pathLst>
              <a:path w="22664393" h="31942404">
                <a:moveTo>
                  <a:pt x="0" y="0"/>
                </a:moveTo>
                <a:lnTo>
                  <a:pt x="22664392" y="0"/>
                </a:lnTo>
                <a:lnTo>
                  <a:pt x="22664392" y="31942404"/>
                </a:lnTo>
                <a:lnTo>
                  <a:pt x="0" y="31942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68" r="-2046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DACHI GOGOTCHURI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7849731"/>
            <a:ext cx="25112003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IA generativa en DevSecOps: automatización inteligente de pipelines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Sábado 22,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10:30am - 11:00am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F4D4C2EC-78D3-A382-97EF-DE2EA27A8843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28430428" y="975996"/>
            <a:ext cx="22664393" cy="31942404"/>
          </a:xfrm>
          <a:custGeom>
            <a:avLst/>
            <a:gdLst/>
            <a:ahLst/>
            <a:cxnLst/>
            <a:rect l="l" t="t" r="r" b="b"/>
            <a:pathLst>
              <a:path w="22664393" h="31942404">
                <a:moveTo>
                  <a:pt x="0" y="0"/>
                </a:moveTo>
                <a:lnTo>
                  <a:pt x="22664392" y="0"/>
                </a:lnTo>
                <a:lnTo>
                  <a:pt x="22664392" y="31942404"/>
                </a:lnTo>
                <a:lnTo>
                  <a:pt x="0" y="31942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25" r="-2072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3356489" y="25040117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4668071" y="25980996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 dirty="0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JEFF FAN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590488" y="27638417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 dirty="0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7849731"/>
            <a:ext cx="25112003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Make Rival GPUs Play Nice—Slash Latency 45 % Without Buying More Cards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Sábado 22,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 dirty="0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12:50pm - 01:35pm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C682A267-5C14-4820-8040-D816FD4317F8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TextBox 13"/>
          <p:cNvSpPr txBox="1"/>
          <p:nvPr/>
        </p:nvSpPr>
        <p:spPr>
          <a:xfrm>
            <a:off x="18857182" y="25839578"/>
            <a:ext cx="11145541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ROSSANA SUAREZ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HYPERSCALERS - SALA NEXT DIGITAL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7849731"/>
            <a:ext cx="23082477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Migración inteligente: Containeriza tu aplicación heredada con MCP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04:00pm - 04:50pm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33614043" y="6708805"/>
            <a:ext cx="13035772" cy="1303577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BABB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3"/>
              <a:stretch>
                <a:fillRect l="223" t="-16004" r="223" b="-33857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1871218" y="4078935"/>
            <a:ext cx="20307049" cy="28620046"/>
          </a:xfrm>
          <a:custGeom>
            <a:avLst/>
            <a:gdLst/>
            <a:ahLst/>
            <a:cxnLst/>
            <a:rect l="l" t="t" r="r" b="b"/>
            <a:pathLst>
              <a:path w="20307049" h="28620046">
                <a:moveTo>
                  <a:pt x="0" y="0"/>
                </a:moveTo>
                <a:lnTo>
                  <a:pt x="20307049" y="0"/>
                </a:lnTo>
                <a:lnTo>
                  <a:pt x="20307049" y="28620047"/>
                </a:lnTo>
                <a:lnTo>
                  <a:pt x="0" y="2862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240" r="-16240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JUAREZ JUNIOR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7849731"/>
            <a:ext cx="25112003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Automating Database CI/CD with Oracle DB Operator, GitHub Actions, and Liquibase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Sábado 22,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 dirty="0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02:20pm - 03:00pm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C5BAFB04-60EB-5D4C-E6DC-634E44BF108A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1871218" y="4078935"/>
            <a:ext cx="20307049" cy="28620046"/>
          </a:xfrm>
          <a:custGeom>
            <a:avLst/>
            <a:gdLst/>
            <a:ahLst/>
            <a:cxnLst/>
            <a:rect l="l" t="t" r="r" b="b"/>
            <a:pathLst>
              <a:path w="20307049" h="28620046">
                <a:moveTo>
                  <a:pt x="0" y="0"/>
                </a:moveTo>
                <a:lnTo>
                  <a:pt x="20307049" y="0"/>
                </a:lnTo>
                <a:lnTo>
                  <a:pt x="20307049" y="28620047"/>
                </a:lnTo>
                <a:lnTo>
                  <a:pt x="0" y="2862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68" r="-2046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3511177" y="22197985"/>
            <a:ext cx="13241503" cy="268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JOSÉ ENRIQUE CALDERÓN SANZ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11177" y="24857911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66648" y="8809110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10048168"/>
            <a:ext cx="23780622" cy="67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Evolutionary Architecture: the art of making decisions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Sábado 22,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04:00pm - 04:50pm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59FCDF0A-7F22-12DC-C512-20FADD447EA3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23393419" y="4958038"/>
            <a:ext cx="29007257" cy="23002324"/>
          </a:xfrm>
          <a:custGeom>
            <a:avLst/>
            <a:gdLst/>
            <a:ahLst/>
            <a:cxnLst/>
            <a:rect l="l" t="t" r="r" b="b"/>
            <a:pathLst>
              <a:path w="29007257" h="23002324">
                <a:moveTo>
                  <a:pt x="0" y="0"/>
                </a:moveTo>
                <a:lnTo>
                  <a:pt x="29007257" y="0"/>
                </a:lnTo>
                <a:lnTo>
                  <a:pt x="29007257" y="23002324"/>
                </a:lnTo>
                <a:lnTo>
                  <a:pt x="0" y="2300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13" r="-2793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3511177" y="22878137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DAVID AMORÍN GARCÍA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11177" y="24304965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6699423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7849731"/>
            <a:ext cx="25488380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Estrategias de Visualización de Datos para Comunicadores: Contando Historias con Números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Sábado 22,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04:50pm - 05:40pm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557BFE2-0128-A3C1-60D3-57EA673BCCBB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3704934" y="7669304"/>
            <a:ext cx="13035772" cy="1303577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BABB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3"/>
              <a:stretch>
                <a:fillRect l="-1461" r="-1461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3401077" y="22220172"/>
            <a:ext cx="13241503" cy="268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PABLO SÁNCHEZ CARMONA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401077" y="24924474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22180" y="7849731"/>
            <a:ext cx="25112003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Shift Left, Scale Right - Securizando la infraestructura de AWS a escala con DevSecOps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 dirty="0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 dirty="0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12:50pm - 13:55pm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2D4DCEF-A4F2-FF75-ABD6-DA10A7478DBA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0633348" y="12063502"/>
            <a:ext cx="9773303" cy="97733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BABB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4"/>
              <a:stretch>
                <a:fillRect l="-44847" t="-20542" r="-29333" b="-2008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" name="Freeform 9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33511177" y="22210409"/>
            <a:ext cx="13241503" cy="268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VERÓNICA RIVAS </a:t>
            </a:r>
          </a:p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TONI GRANELL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511177" y="24870335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22180" y="7849731"/>
            <a:ext cx="25112003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Análisis Predictivo con Copilot: Anticipando Problemas en Entornos AIOps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Sábado 22, Nov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11:50am - 12:20pm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7829907" y="7182544"/>
            <a:ext cx="11104061" cy="11104061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BABB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4"/>
              <a:stretch>
                <a:fillRect l="-8570" t="-18750" r="-9557" b="-5727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6" name="TextBox 14">
            <a:extLst>
              <a:ext uri="{FF2B5EF4-FFF2-40B4-BE49-F238E27FC236}">
                <a16:creationId xmlns:a16="http://schemas.microsoft.com/office/drawing/2014/main" id="{305A41D5-035D-852D-D298-1A1280453197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2534365" y="9251725"/>
            <a:ext cx="11413711" cy="15366361"/>
          </a:xfrm>
          <a:custGeom>
            <a:avLst/>
            <a:gdLst/>
            <a:ahLst/>
            <a:cxnLst/>
            <a:rect l="l" t="t" r="r" b="b"/>
            <a:pathLst>
              <a:path w="11413711" h="15366361">
                <a:moveTo>
                  <a:pt x="0" y="0"/>
                </a:moveTo>
                <a:lnTo>
                  <a:pt x="11413711" y="0"/>
                </a:lnTo>
                <a:lnTo>
                  <a:pt x="11413711" y="15366361"/>
                </a:lnTo>
                <a:lnTo>
                  <a:pt x="0" y="1536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579" r="-7205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36930119" y="872771"/>
            <a:ext cx="20701388" cy="29175814"/>
          </a:xfrm>
          <a:custGeom>
            <a:avLst/>
            <a:gdLst/>
            <a:ahLst/>
            <a:cxnLst/>
            <a:rect l="l" t="t" r="r" b="b"/>
            <a:pathLst>
              <a:path w="20701388" h="29175814">
                <a:moveTo>
                  <a:pt x="0" y="0"/>
                </a:moveTo>
                <a:lnTo>
                  <a:pt x="20701388" y="0"/>
                </a:lnTo>
                <a:lnTo>
                  <a:pt x="20701388" y="29175814"/>
                </a:lnTo>
                <a:lnTo>
                  <a:pt x="0" y="29175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894" r="-55894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8" name="Freeform 8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33401077" y="22254784"/>
            <a:ext cx="13241503" cy="268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PATRICIA RODRÍGUEZ </a:t>
            </a:r>
          </a:p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ALMUDENA ZHOU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401077" y="249147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8809110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22180" y="10048168"/>
            <a:ext cx="23780622" cy="67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Microsoft Fabric meets AI: Building real-world business 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Sábado 22, Nov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11:00am - 11:50am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1C6E643B-5C3D-AB4F-4781-01C764F6C387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4">
            <a:extLst>
              <a:ext uri="{FF2B5EF4-FFF2-40B4-BE49-F238E27FC236}">
                <a16:creationId xmlns:a16="http://schemas.microsoft.com/office/drawing/2014/main" id="{3322F9C7-75FF-1A4C-FA45-B4F87A5F5635}"/>
              </a:ext>
            </a:extLst>
          </p:cNvPr>
          <p:cNvSpPr/>
          <p:nvPr/>
        </p:nvSpPr>
        <p:spPr>
          <a:xfrm>
            <a:off x="31055533" y="11289997"/>
            <a:ext cx="13679604" cy="13056662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BABBF"/>
          </a:solidFill>
        </p:spPr>
        <p:txBody>
          <a:bodyPr/>
          <a:lstStyle/>
          <a:p>
            <a:endParaRPr lang="es-ES"/>
          </a:p>
        </p:txBody>
      </p:sp>
      <p:pic>
        <p:nvPicPr>
          <p:cNvPr id="25" name="Picture 24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AD3595EE-327F-EC1A-A3C3-7836E4EFB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692" y="10798317"/>
            <a:ext cx="15880700" cy="158807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14" name="Group 14"/>
          <p:cNvGrpSpPr/>
          <p:nvPr/>
        </p:nvGrpSpPr>
        <p:grpSpPr>
          <a:xfrm>
            <a:off x="30631028" y="22285580"/>
            <a:ext cx="17116886" cy="4402773"/>
            <a:chOff x="0" y="0"/>
            <a:chExt cx="3805217" cy="10739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05217" cy="1073984"/>
            </a:xfrm>
            <a:custGeom>
              <a:avLst/>
              <a:gdLst/>
              <a:ahLst/>
              <a:cxnLst/>
              <a:rect l="l" t="t" r="r" b="b"/>
              <a:pathLst>
                <a:path w="3805217" h="1073984">
                  <a:moveTo>
                    <a:pt x="3680757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0758" y="0"/>
                  </a:lnTo>
                  <a:cubicBezTo>
                    <a:pt x="3749337" y="0"/>
                    <a:pt x="3805217" y="55880"/>
                    <a:pt x="3805217" y="124460"/>
                  </a:cubicBezTo>
                  <a:lnTo>
                    <a:pt x="3805217" y="949524"/>
                  </a:lnTo>
                  <a:cubicBezTo>
                    <a:pt x="3805217" y="1018104"/>
                    <a:pt x="3749337" y="1073984"/>
                    <a:pt x="3680758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3401077" y="22934937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LUIS GUIRIGAY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401077" y="249147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HYPERSCALERS - SALA NEXT DIGITAL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22180" y="8809110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22180" y="14445044"/>
            <a:ext cx="23780622" cy="23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Keynote hyperscalers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 dirty="0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10:30am - 11:00am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45C09F48-C0DA-3632-041E-F6E779E01C1C}"/>
              </a:ext>
            </a:extLst>
          </p:cNvPr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3180152" y="5163401"/>
            <a:ext cx="14085336" cy="19851382"/>
          </a:xfrm>
          <a:custGeom>
            <a:avLst/>
            <a:gdLst/>
            <a:ahLst/>
            <a:cxnLst/>
            <a:rect l="l" t="t" r="r" b="b"/>
            <a:pathLst>
              <a:path w="14085336" h="19851382">
                <a:moveTo>
                  <a:pt x="0" y="0"/>
                </a:moveTo>
                <a:lnTo>
                  <a:pt x="14085337" y="0"/>
                </a:lnTo>
                <a:lnTo>
                  <a:pt x="14085337" y="19851382"/>
                </a:lnTo>
                <a:lnTo>
                  <a:pt x="0" y="19851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68" r="-2046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8899303" y="25915842"/>
            <a:ext cx="11103420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CARLOS VILLANÚA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7849731"/>
            <a:ext cx="25808106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$Git It Done: API Management as Code (The DevOps &amp; Platform Team Dream)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01:40pm - 02:30pm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TextBox 13"/>
          <p:cNvSpPr txBox="1"/>
          <p:nvPr/>
        </p:nvSpPr>
        <p:spPr>
          <a:xfrm>
            <a:off x="33511177" y="22276038"/>
            <a:ext cx="13241503" cy="268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SARA SAN LUÍS </a:t>
            </a:r>
          </a:p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CHRISTIAN CARBALLO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11177" y="24929058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89769" y="25880972"/>
            <a:ext cx="1156125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7849731"/>
            <a:ext cx="25112003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Implementando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un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sistema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Machine Learning observable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14466" b="1" dirty="0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 la </a:t>
            </a:r>
            <a:r>
              <a:rPr lang="en-US" sz="14466" b="1" dirty="0" err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nube</a:t>
            </a:r>
            <a:endParaRPr lang="en-US" sz="14466" b="1" dirty="0">
              <a:solidFill>
                <a:srgbClr val="F2F2F2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04:00pm - 04:50pm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8934184" y="7182544"/>
            <a:ext cx="19944602" cy="13035772"/>
            <a:chOff x="0" y="0"/>
            <a:chExt cx="26592802" cy="17381029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17381029" cy="17381029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9BABB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133617" t="-67441" r="-4656" b="-48399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3945372" y="0"/>
              <a:ext cx="12647431" cy="1264743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9BABB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223" t="-11797" r="223" b="-11797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30421651" y="6857764"/>
            <a:ext cx="18257200" cy="21284301"/>
          </a:xfrm>
          <a:custGeom>
            <a:avLst/>
            <a:gdLst/>
            <a:ahLst/>
            <a:cxnLst/>
            <a:rect l="l" t="t" r="r" b="b"/>
            <a:pathLst>
              <a:path w="18257200" h="21284301">
                <a:moveTo>
                  <a:pt x="18257200" y="0"/>
                </a:moveTo>
                <a:lnTo>
                  <a:pt x="0" y="0"/>
                </a:lnTo>
                <a:lnTo>
                  <a:pt x="0" y="21284301"/>
                </a:lnTo>
                <a:lnTo>
                  <a:pt x="18257200" y="21284301"/>
                </a:lnTo>
                <a:lnTo>
                  <a:pt x="18257200" y="0"/>
                </a:lnTo>
                <a:close/>
              </a:path>
            </a:pathLst>
          </a:custGeom>
          <a:blipFill>
            <a:blip r:embed="rId4"/>
            <a:stretch>
              <a:fillRect l="-28842" t="-25333" r="-43868" b="-22814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8893193" y="25804708"/>
            <a:ext cx="10784723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CLEYRA UZCATEGUI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66648" y="9963347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11345752"/>
            <a:ext cx="25808106" cy="454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Web UI: What’s New and What’s Next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02:30pm - 03:00pm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3401077" y="8207118"/>
            <a:ext cx="14567571" cy="15169750"/>
          </a:xfrm>
          <a:custGeom>
            <a:avLst/>
            <a:gdLst/>
            <a:ahLst/>
            <a:cxnLst/>
            <a:rect l="l" t="t" r="r" b="b"/>
            <a:pathLst>
              <a:path w="14567571" h="15169750">
                <a:moveTo>
                  <a:pt x="0" y="0"/>
                </a:moveTo>
                <a:lnTo>
                  <a:pt x="14567571" y="0"/>
                </a:lnTo>
                <a:lnTo>
                  <a:pt x="14567571" y="15169751"/>
                </a:lnTo>
                <a:lnTo>
                  <a:pt x="0" y="1516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51" t="-680" b="-680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8857182" y="25931430"/>
            <a:ext cx="11145541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ALBERTO MORGANTE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AU.LA MAGNA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8220966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22180" y="9711486"/>
            <a:ext cx="21738157" cy="67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Automated Baremetal deployment with CAPI + ClusterClass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11:50am - 12:20pm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TextBox 13"/>
          <p:cNvSpPr txBox="1"/>
          <p:nvPr/>
        </p:nvSpPr>
        <p:spPr>
          <a:xfrm>
            <a:off x="18854080" y="25955637"/>
            <a:ext cx="11136850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11177" y="22224705"/>
            <a:ext cx="13241503" cy="268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ANTONIO BERBEN</a:t>
            </a:r>
          </a:p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FELIPE VICENS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11177" y="24825866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PRINCIPAL - AULA MAGNA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7849731"/>
            <a:ext cx="25808106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De Becario en formación a Agente Épico. Evolución de la IA en Infraestructuras Críticas Seguras.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12:50pm - 01:40pm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8934184" y="8327293"/>
            <a:ext cx="13035772" cy="1303577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BABB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22"/>
            <p:cNvSpPr/>
            <p:nvPr/>
          </p:nvSpPr>
          <p:spPr>
            <a:xfrm flipH="1"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3722210" y="0"/>
                    <a:pt x="4599534" y="503041"/>
                    <a:pt x="5074500" y="1322882"/>
                  </a:cubicBezTo>
                  <a:cubicBezTo>
                    <a:pt x="5549466" y="2142722"/>
                    <a:pt x="5549466" y="3154032"/>
                    <a:pt x="5074500" y="3973872"/>
                  </a:cubicBezTo>
                  <a:cubicBezTo>
                    <a:pt x="4599534" y="4793713"/>
                    <a:pt x="3722210" y="5296754"/>
                    <a:pt x="2774733" y="5292517"/>
                  </a:cubicBezTo>
                  <a:cubicBezTo>
                    <a:pt x="1827256" y="5296754"/>
                    <a:pt x="949932" y="4793713"/>
                    <a:pt x="474966" y="3973872"/>
                  </a:cubicBezTo>
                  <a:cubicBezTo>
                    <a:pt x="0" y="3154032"/>
                    <a:pt x="0" y="2142722"/>
                    <a:pt x="474966" y="1322882"/>
                  </a:cubicBezTo>
                  <a:cubicBezTo>
                    <a:pt x="949932" y="503041"/>
                    <a:pt x="1827256" y="0"/>
                    <a:pt x="2774733" y="4237"/>
                  </a:cubicBezTo>
                  <a:close/>
                </a:path>
              </a:pathLst>
            </a:custGeom>
            <a:blipFill>
              <a:blip r:embed="rId13"/>
              <a:stretch>
                <a:fillRect l="-11588" r="-4037" b="-21906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9393212" y="8327293"/>
            <a:ext cx="9485573" cy="948557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9BABB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4"/>
              <a:stretch>
                <a:fillRect l="-2407" r="223" b="-264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31175723" y="3679031"/>
            <a:ext cx="16077985" cy="22481552"/>
          </a:xfrm>
          <a:custGeom>
            <a:avLst/>
            <a:gdLst/>
            <a:ahLst/>
            <a:cxnLst/>
            <a:rect l="l" t="t" r="r" b="b"/>
            <a:pathLst>
              <a:path w="16077985" h="22481552">
                <a:moveTo>
                  <a:pt x="16077985" y="0"/>
                </a:moveTo>
                <a:lnTo>
                  <a:pt x="0" y="0"/>
                </a:lnTo>
                <a:lnTo>
                  <a:pt x="0" y="22481552"/>
                </a:lnTo>
                <a:lnTo>
                  <a:pt x="16077985" y="22481552"/>
                </a:lnTo>
                <a:lnTo>
                  <a:pt x="16077985" y="0"/>
                </a:lnTo>
                <a:close/>
              </a:path>
            </a:pathLst>
          </a:custGeom>
          <a:blipFill>
            <a:blip r:embed="rId4"/>
            <a:stretch>
              <a:fillRect l="-19257" r="-328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8963583" y="25950729"/>
            <a:ext cx="10754617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SHANI KAZAZ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CHARLA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7849731"/>
            <a:ext cx="24172728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Kubernetes as a Platform: From infrastructure as code to API-driven infrastructure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11:00am - 11:45am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HYPERSCALERS - SALA NEXT DIGITAL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30792">
            <a:off x="14160813" y="22536256"/>
            <a:ext cx="26883978" cy="8446837"/>
          </a:xfrm>
          <a:custGeom>
            <a:avLst/>
            <a:gdLst/>
            <a:ahLst/>
            <a:cxnLst/>
            <a:rect l="l" t="t" r="r" b="b"/>
            <a:pathLst>
              <a:path w="26883978" h="8446837">
                <a:moveTo>
                  <a:pt x="0" y="0"/>
                </a:moveTo>
                <a:lnTo>
                  <a:pt x="26883979" y="0"/>
                </a:lnTo>
                <a:lnTo>
                  <a:pt x="26883979" y="8446837"/>
                </a:lnTo>
                <a:lnTo>
                  <a:pt x="0" y="84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9781" b="-48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623417">
            <a:off x="23533406" y="21591532"/>
            <a:ext cx="35334807" cy="12000728"/>
          </a:xfrm>
          <a:custGeom>
            <a:avLst/>
            <a:gdLst/>
            <a:ahLst/>
            <a:cxnLst/>
            <a:rect l="l" t="t" r="r" b="b"/>
            <a:pathLst>
              <a:path w="35334807" h="12000728">
                <a:moveTo>
                  <a:pt x="0" y="0"/>
                </a:moveTo>
                <a:lnTo>
                  <a:pt x="35334808" y="0"/>
                </a:lnTo>
                <a:lnTo>
                  <a:pt x="35334808" y="12000728"/>
                </a:lnTo>
                <a:lnTo>
                  <a:pt x="0" y="12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43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31699216" y="5421923"/>
            <a:ext cx="18045246" cy="18549697"/>
          </a:xfrm>
          <a:custGeom>
            <a:avLst/>
            <a:gdLst/>
            <a:ahLst/>
            <a:cxnLst/>
            <a:rect l="l" t="t" r="r" b="b"/>
            <a:pathLst>
              <a:path w="18045246" h="18549697">
                <a:moveTo>
                  <a:pt x="18045247" y="0"/>
                </a:moveTo>
                <a:lnTo>
                  <a:pt x="0" y="0"/>
                </a:lnTo>
                <a:lnTo>
                  <a:pt x="0" y="18549698"/>
                </a:lnTo>
                <a:lnTo>
                  <a:pt x="18045247" y="18549698"/>
                </a:lnTo>
                <a:lnTo>
                  <a:pt x="18045247" y="0"/>
                </a:lnTo>
                <a:close/>
              </a:path>
            </a:pathLst>
          </a:custGeom>
          <a:blipFill>
            <a:blip r:embed="rId4"/>
            <a:stretch>
              <a:fillRect l="-410" r="-6070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31699216" y="21757811"/>
            <a:ext cx="16865425" cy="4402773"/>
            <a:chOff x="0" y="0"/>
            <a:chExt cx="3749315" cy="1073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9316" cy="1073984"/>
            </a:xfrm>
            <a:custGeom>
              <a:avLst/>
              <a:gdLst/>
              <a:ahLst/>
              <a:cxnLst/>
              <a:rect l="l" t="t" r="r" b="b"/>
              <a:pathLst>
                <a:path w="3749316" h="1073984">
                  <a:moveTo>
                    <a:pt x="3624855" y="1073984"/>
                  </a:moveTo>
                  <a:lnTo>
                    <a:pt x="124460" y="1073984"/>
                  </a:lnTo>
                  <a:cubicBezTo>
                    <a:pt x="55880" y="1073984"/>
                    <a:pt x="0" y="1018104"/>
                    <a:pt x="0" y="949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4855" y="0"/>
                  </a:lnTo>
                  <a:cubicBezTo>
                    <a:pt x="3693435" y="0"/>
                    <a:pt x="3749316" y="55880"/>
                    <a:pt x="3749316" y="124460"/>
                  </a:cubicBezTo>
                  <a:lnTo>
                    <a:pt x="3749316" y="949524"/>
                  </a:lnTo>
                  <a:cubicBezTo>
                    <a:pt x="3749316" y="1018104"/>
                    <a:pt x="3693435" y="1073984"/>
                    <a:pt x="3624855" y="107398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22180" y="18010264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6"/>
                </a:lnTo>
                <a:lnTo>
                  <a:pt x="0" y="1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822180" y="20650243"/>
            <a:ext cx="1635337" cy="1635337"/>
          </a:xfrm>
          <a:custGeom>
            <a:avLst/>
            <a:gdLst/>
            <a:ahLst/>
            <a:cxnLst/>
            <a:rect l="l" t="t" r="r" b="b"/>
            <a:pathLst>
              <a:path w="1635337" h="1635337">
                <a:moveTo>
                  <a:pt x="0" y="0"/>
                </a:moveTo>
                <a:lnTo>
                  <a:pt x="1635337" y="0"/>
                </a:lnTo>
                <a:lnTo>
                  <a:pt x="1635337" y="1635337"/>
                </a:lnTo>
                <a:lnTo>
                  <a:pt x="0" y="163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7372926" y="14845179"/>
            <a:ext cx="13825263" cy="13825263"/>
          </a:xfrm>
          <a:custGeom>
            <a:avLst/>
            <a:gdLst/>
            <a:ahLst/>
            <a:cxnLst/>
            <a:rect l="l" t="t" r="r" b="b"/>
            <a:pathLst>
              <a:path w="13825263" h="13825263">
                <a:moveTo>
                  <a:pt x="0" y="0"/>
                </a:moveTo>
                <a:lnTo>
                  <a:pt x="13825263" y="0"/>
                </a:lnTo>
                <a:lnTo>
                  <a:pt x="13825263" y="13825263"/>
                </a:lnTo>
                <a:lnTo>
                  <a:pt x="0" y="1382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506633" y="22844674"/>
            <a:ext cx="5842517" cy="5842517"/>
          </a:xfrm>
          <a:custGeom>
            <a:avLst/>
            <a:gdLst/>
            <a:ahLst/>
            <a:cxnLst/>
            <a:rect l="l" t="t" r="r" b="b"/>
            <a:pathLst>
              <a:path w="5842517" h="5842517">
                <a:moveTo>
                  <a:pt x="0" y="0"/>
                </a:moveTo>
                <a:lnTo>
                  <a:pt x="5842517" y="0"/>
                </a:lnTo>
                <a:lnTo>
                  <a:pt x="5842517" y="5842517"/>
                </a:lnTo>
                <a:lnTo>
                  <a:pt x="0" y="5842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5996534" y="21757811"/>
            <a:ext cx="5880606" cy="5880606"/>
          </a:xfrm>
          <a:custGeom>
            <a:avLst/>
            <a:gdLst/>
            <a:ahLst/>
            <a:cxnLst/>
            <a:rect l="l" t="t" r="r" b="b"/>
            <a:pathLst>
              <a:path w="5880606" h="5880606">
                <a:moveTo>
                  <a:pt x="0" y="0"/>
                </a:moveTo>
                <a:lnTo>
                  <a:pt x="5880606" y="0"/>
                </a:lnTo>
                <a:lnTo>
                  <a:pt x="5880606" y="5880606"/>
                </a:lnTo>
                <a:lnTo>
                  <a:pt x="0" y="5880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3666648" y="25260433"/>
            <a:ext cx="17158800" cy="4182457"/>
          </a:xfrm>
          <a:custGeom>
            <a:avLst/>
            <a:gdLst/>
            <a:ahLst/>
            <a:cxnLst/>
            <a:rect l="l" t="t" r="r" b="b"/>
            <a:pathLst>
              <a:path w="17158800" h="4182457">
                <a:moveTo>
                  <a:pt x="0" y="0"/>
                </a:moveTo>
                <a:lnTo>
                  <a:pt x="17158800" y="0"/>
                </a:lnTo>
                <a:lnTo>
                  <a:pt x="17158800" y="4182457"/>
                </a:lnTo>
                <a:lnTo>
                  <a:pt x="0" y="41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501392" y="22598203"/>
            <a:ext cx="8185196" cy="3961983"/>
          </a:xfrm>
          <a:custGeom>
            <a:avLst/>
            <a:gdLst/>
            <a:ahLst/>
            <a:cxnLst/>
            <a:rect l="l" t="t" r="r" b="b"/>
            <a:pathLst>
              <a:path w="8185196" h="3961983">
                <a:moveTo>
                  <a:pt x="0" y="0"/>
                </a:moveTo>
                <a:lnTo>
                  <a:pt x="8185197" y="0"/>
                </a:lnTo>
                <a:lnTo>
                  <a:pt x="8185197" y="3961983"/>
                </a:lnTo>
                <a:lnTo>
                  <a:pt x="0" y="39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8844320" y="25935140"/>
            <a:ext cx="10882469" cy="8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5107" spc="1021" dirty="0">
                <a:solidFill>
                  <a:srgbClr val="00010D"/>
                </a:solidFill>
                <a:latin typeface="Archive"/>
                <a:ea typeface="Archive"/>
                <a:cs typeface="Archive"/>
                <a:sym typeface="Archive"/>
              </a:rPr>
              <a:t>X-OPS CONFERENCE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01077" y="22632615"/>
            <a:ext cx="13241503" cy="13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7702" b="1">
                <a:solidFill>
                  <a:srgbClr val="00010D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MANI GHELICHKHANI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22180" y="6101715"/>
            <a:ext cx="12877665" cy="10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6414" b="1" spc="3078">
                <a:solidFill>
                  <a:srgbClr val="F2F2F2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TALLER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2180" y="7849731"/>
            <a:ext cx="25505258" cy="8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9"/>
              </a:lnSpc>
            </a:pPr>
            <a:r>
              <a:rPr lang="en-US" sz="14466" b="1">
                <a:solidFill>
                  <a:srgbClr val="F2F2F2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Modernizing EKS workloads: Performance &amp; Cost at Scale with Graviton and Karpenter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6121" y="17806811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Viernes 21, Nov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6121" y="20421868"/>
            <a:ext cx="15616495" cy="186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9326" b="1" dirty="0">
                <a:solidFill>
                  <a:srgbClr val="F2F2F2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13:55pm - 03:25pm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401077" y="24314210"/>
            <a:ext cx="12544962" cy="70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4037" b="1">
                <a:solidFill>
                  <a:srgbClr val="00010D"/>
                </a:solidFill>
                <a:latin typeface="Object Sans Medium"/>
                <a:ea typeface="Object Sans Medium"/>
                <a:cs typeface="Object Sans Medium"/>
                <a:sym typeface="Object Sans Medium"/>
              </a:rPr>
              <a:t>TRACK HYPERSCALERS - SALA NEXT DIGITAL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774</Words>
  <Application>Microsoft Office PowerPoint</Application>
  <PresentationFormat>Custom</PresentationFormat>
  <Paragraphs>186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Archive</vt:lpstr>
      <vt:lpstr>Object Sans Medium</vt:lpstr>
      <vt:lpstr>Object Sans Ultra-Bold</vt:lpstr>
      <vt:lpstr>Calibri</vt:lpstr>
      <vt:lpstr>Object Sans Bold</vt:lpstr>
      <vt:lpstr>Telegraf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Banner ponentes x-ops 2025</dc:title>
  <cp:lastModifiedBy>Mi Pc</cp:lastModifiedBy>
  <cp:revision>19</cp:revision>
  <dcterms:created xsi:type="dcterms:W3CDTF">2006-08-16T00:00:00Z</dcterms:created>
  <dcterms:modified xsi:type="dcterms:W3CDTF">2025-11-09T11:39:01Z</dcterms:modified>
  <dc:identifier>DAG3YCdRNy4</dc:identifier>
</cp:coreProperties>
</file>